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3" r:id="rId4"/>
    <p:sldId id="262" r:id="rId5"/>
    <p:sldId id="264" r:id="rId6"/>
    <p:sldId id="276" r:id="rId7"/>
    <p:sldId id="277" r:id="rId8"/>
    <p:sldId id="278" r:id="rId9"/>
    <p:sldId id="279" r:id="rId10"/>
    <p:sldId id="280" r:id="rId11"/>
    <p:sldId id="282" r:id="rId12"/>
    <p:sldId id="283" r:id="rId13"/>
    <p:sldId id="281" r:id="rId14"/>
    <p:sldId id="265" r:id="rId15"/>
    <p:sldId id="267" r:id="rId16"/>
    <p:sldId id="270" r:id="rId17"/>
    <p:sldId id="273" r:id="rId18"/>
    <p:sldId id="266" r:id="rId19"/>
    <p:sldId id="271" r:id="rId20"/>
    <p:sldId id="268" r:id="rId21"/>
    <p:sldId id="269" r:id="rId22"/>
    <p:sldId id="272" r:id="rId23"/>
    <p:sldId id="274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86" d="100"/>
          <a:sy n="86" d="100"/>
        </p:scale>
        <p:origin x="-888" y="-112"/>
      </p:cViewPr>
      <p:guideLst>
        <p:guide orient="horz" pos="2095"/>
        <p:guide pos="2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D0CC-0057-D54C-BA4A-48FB63718CCA}" type="datetimeFigureOut">
              <a:rPr lang="en-US" smtClean="0"/>
              <a:t>8/3/18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E50-8C86-0A43-8482-B2800063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1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D0CC-0057-D54C-BA4A-48FB63718CCA}" type="datetimeFigureOut">
              <a:rPr lang="en-US" smtClean="0"/>
              <a:t>8/3/18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E50-8C86-0A43-8482-B2800063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D0CC-0057-D54C-BA4A-48FB63718CCA}" type="datetimeFigureOut">
              <a:rPr lang="en-US" smtClean="0"/>
              <a:t>8/3/18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E50-8C86-0A43-8482-B2800063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D0CC-0057-D54C-BA4A-48FB63718CCA}" type="datetimeFigureOut">
              <a:rPr lang="en-US" smtClean="0"/>
              <a:t>8/3/18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E50-8C86-0A43-8482-B2800063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5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D0CC-0057-D54C-BA4A-48FB63718CCA}" type="datetimeFigureOut">
              <a:rPr lang="en-US" smtClean="0"/>
              <a:t>8/3/18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E50-8C86-0A43-8482-B2800063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D0CC-0057-D54C-BA4A-48FB63718CCA}" type="datetimeFigureOut">
              <a:rPr lang="en-US" smtClean="0"/>
              <a:t>8/3/18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E50-8C86-0A43-8482-B2800063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1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D0CC-0057-D54C-BA4A-48FB63718CCA}" type="datetimeFigureOut">
              <a:rPr lang="en-US" smtClean="0"/>
              <a:t>8/3/18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E50-8C86-0A43-8482-B2800063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8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D0CC-0057-D54C-BA4A-48FB63718CCA}" type="datetimeFigureOut">
              <a:rPr lang="en-US" smtClean="0"/>
              <a:t>8/3/18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E50-8C86-0A43-8482-B2800063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6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D0CC-0057-D54C-BA4A-48FB63718CCA}" type="datetimeFigureOut">
              <a:rPr lang="en-US" smtClean="0"/>
              <a:t>8/3/18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E50-8C86-0A43-8482-B2800063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9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D0CC-0057-D54C-BA4A-48FB63718CCA}" type="datetimeFigureOut">
              <a:rPr lang="en-US" smtClean="0"/>
              <a:t>8/3/18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E50-8C86-0A43-8482-B2800063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2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D0CC-0057-D54C-BA4A-48FB63718CCA}" type="datetimeFigureOut">
              <a:rPr lang="en-US" smtClean="0"/>
              <a:t>8/3/18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E50-8C86-0A43-8482-B2800063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7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1D0CC-0057-D54C-BA4A-48FB63718CCA}" type="datetimeFigureOut">
              <a:rPr lang="en-US" smtClean="0"/>
              <a:t>8/3/18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8BE50-8C86-0A43-8482-B2800063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7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de-DE" sz="4000" dirty="0" err="1" smtClean="0"/>
              <a:t>Applying</a:t>
            </a:r>
            <a:r>
              <a:rPr lang="de-DE" sz="4000" dirty="0" smtClean="0"/>
              <a:t> </a:t>
            </a:r>
            <a:r>
              <a:rPr lang="de-DE" sz="4000" dirty="0" err="1"/>
              <a:t>b</a:t>
            </a:r>
            <a:r>
              <a:rPr lang="de-DE" sz="4000" dirty="0" err="1" smtClean="0"/>
              <a:t>rain</a:t>
            </a:r>
            <a:r>
              <a:rPr lang="de-DE" sz="4000" dirty="0" smtClean="0"/>
              <a:t> </a:t>
            </a:r>
            <a:r>
              <a:rPr lang="de-DE" sz="4000" dirty="0" err="1" smtClean="0"/>
              <a:t>stimulation</a:t>
            </a:r>
            <a:r>
              <a:rPr lang="de-DE" sz="4000" dirty="0" smtClean="0"/>
              <a:t> </a:t>
            </a:r>
            <a:r>
              <a:rPr lang="de-DE" sz="4000" dirty="0" err="1" smtClean="0"/>
              <a:t>techniques</a:t>
            </a:r>
            <a:r>
              <a:rPr lang="de-DE" sz="4000" dirty="0" smtClean="0"/>
              <a:t> 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study</a:t>
            </a:r>
            <a:r>
              <a:rPr lang="de-DE" sz="4000" dirty="0" smtClean="0"/>
              <a:t> human </a:t>
            </a:r>
            <a:r>
              <a:rPr lang="de-DE" sz="4000" dirty="0" err="1" smtClean="0"/>
              <a:t>brain</a:t>
            </a:r>
            <a:r>
              <a:rPr lang="de-DE" sz="4000" dirty="0" smtClean="0"/>
              <a:t> </a:t>
            </a:r>
            <a:r>
              <a:rPr lang="de-DE" sz="4000" dirty="0" err="1" smtClean="0"/>
              <a:t>functions</a:t>
            </a:r>
            <a:endParaRPr lang="de-D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Kenneth Yuen, PhD</a:t>
            </a:r>
          </a:p>
          <a:p>
            <a:r>
              <a:rPr lang="en-US" sz="2400" dirty="0" smtClean="0"/>
              <a:t>Neuroimaging Center (NIC), </a:t>
            </a:r>
          </a:p>
          <a:p>
            <a:r>
              <a:rPr lang="en-US" sz="2400" dirty="0" smtClean="0"/>
              <a:t>University Medical Center Mainz</a:t>
            </a:r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052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Goal </a:t>
            </a:r>
            <a:r>
              <a:rPr lang="de-DE" sz="3000" dirty="0" err="1" smtClean="0"/>
              <a:t>of</a:t>
            </a:r>
            <a:r>
              <a:rPr lang="de-DE" sz="3000" dirty="0" smtClean="0"/>
              <a:t> </a:t>
            </a:r>
            <a:r>
              <a:rPr lang="de-DE" sz="3000" dirty="0" err="1" smtClean="0"/>
              <a:t>stimulation</a:t>
            </a:r>
            <a:r>
              <a:rPr lang="de-DE" sz="3000" dirty="0" smtClean="0"/>
              <a:t>?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trigger AP/interrupt regional neuronal processing? </a:t>
            </a:r>
            <a:r>
              <a:rPr lang="en-US" altLang="zh-TW" sz="2400" dirty="0" smtClean="0"/>
              <a:t>SP, DP</a:t>
            </a:r>
            <a:endParaRPr lang="en-US" sz="2400" dirty="0" smtClean="0"/>
          </a:p>
          <a:p>
            <a:r>
              <a:rPr lang="en-US" sz="2400" dirty="0" smtClean="0"/>
              <a:t>To enhance/inhibit a perceptual/cognitive process? </a:t>
            </a:r>
            <a:r>
              <a:rPr lang="en-US" sz="2400" dirty="0" err="1" smtClean="0"/>
              <a:t>rTMS</a:t>
            </a:r>
            <a:r>
              <a:rPr lang="en-US" sz="2400" dirty="0" smtClean="0"/>
              <a:t>, </a:t>
            </a:r>
            <a:r>
              <a:rPr lang="en-US" sz="2400" dirty="0" err="1" smtClean="0"/>
              <a:t>tDCS</a:t>
            </a:r>
            <a:endParaRPr lang="en-US" sz="2400" dirty="0" smtClean="0"/>
          </a:p>
          <a:p>
            <a:r>
              <a:rPr lang="en-US" sz="2400" dirty="0" smtClean="0"/>
              <a:t>To test the role of neural oscillations at a certain frequency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band? </a:t>
            </a:r>
            <a:r>
              <a:rPr lang="en-US" sz="2400" dirty="0" err="1" smtClean="0"/>
              <a:t>tACS</a:t>
            </a:r>
            <a:endParaRPr lang="en-US" sz="2400" dirty="0" smtClean="0"/>
          </a:p>
          <a:p>
            <a:r>
              <a:rPr lang="en-US" sz="2400" dirty="0" smtClean="0"/>
              <a:t>To probe neural connections?</a:t>
            </a:r>
          </a:p>
          <a:p>
            <a:r>
              <a:rPr lang="en-US" sz="2400" dirty="0" smtClean="0"/>
              <a:t>To test a stochastic model of brain function?</a:t>
            </a:r>
          </a:p>
          <a:p>
            <a:r>
              <a:rPr lang="en-US" sz="2400" dirty="0" smtClean="0"/>
              <a:t>To double dissociate the role of two/more brain regions?</a:t>
            </a:r>
          </a:p>
          <a:p>
            <a:endParaRPr lang="en-US" sz="2400" dirty="0" smtClean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756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Goal </a:t>
            </a:r>
            <a:r>
              <a:rPr lang="de-DE" sz="3000" dirty="0" err="1" smtClean="0"/>
              <a:t>of</a:t>
            </a:r>
            <a:r>
              <a:rPr lang="de-DE" sz="3000" dirty="0" smtClean="0"/>
              <a:t> </a:t>
            </a:r>
            <a:r>
              <a:rPr lang="de-DE" sz="3000" dirty="0" err="1" smtClean="0"/>
              <a:t>stimulation</a:t>
            </a:r>
            <a:r>
              <a:rPr lang="de-DE" sz="3000" dirty="0" smtClean="0"/>
              <a:t>?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trigger AP/interrupt regional neuronal processing? </a:t>
            </a:r>
            <a:r>
              <a:rPr lang="en-US" altLang="zh-TW" sz="2400" dirty="0" smtClean="0"/>
              <a:t>SP, DP</a:t>
            </a:r>
            <a:endParaRPr lang="en-US" sz="2400" dirty="0" smtClean="0"/>
          </a:p>
          <a:p>
            <a:r>
              <a:rPr lang="en-US" sz="2400" dirty="0" smtClean="0"/>
              <a:t>To enhance/inhibit a perceptual/cognitive process? </a:t>
            </a:r>
            <a:r>
              <a:rPr lang="en-US" sz="2400" dirty="0" err="1" smtClean="0"/>
              <a:t>rTMS</a:t>
            </a:r>
            <a:r>
              <a:rPr lang="en-US" sz="2400" dirty="0" smtClean="0"/>
              <a:t>, </a:t>
            </a:r>
            <a:r>
              <a:rPr lang="en-US" sz="2400" dirty="0" err="1" smtClean="0"/>
              <a:t>tDCS</a:t>
            </a:r>
            <a:endParaRPr lang="en-US" sz="2400" dirty="0" smtClean="0"/>
          </a:p>
          <a:p>
            <a:r>
              <a:rPr lang="en-US" sz="2400" dirty="0" smtClean="0"/>
              <a:t>To test the role of neural oscillations at a certain frequency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band? </a:t>
            </a:r>
            <a:r>
              <a:rPr lang="en-US" sz="2400" dirty="0" err="1" smtClean="0"/>
              <a:t>tACS</a:t>
            </a:r>
            <a:endParaRPr lang="en-US" sz="2400" dirty="0" smtClean="0"/>
          </a:p>
          <a:p>
            <a:r>
              <a:rPr lang="en-US" sz="2400" dirty="0" smtClean="0"/>
              <a:t>To probe neural connections? All</a:t>
            </a:r>
          </a:p>
          <a:p>
            <a:r>
              <a:rPr lang="en-US" sz="2400" dirty="0" smtClean="0"/>
              <a:t>To test a stochastic model of brain function?</a:t>
            </a:r>
          </a:p>
          <a:p>
            <a:r>
              <a:rPr lang="en-US" sz="2400" dirty="0" smtClean="0"/>
              <a:t>To double dissociate the role of two/more brain regions?</a:t>
            </a:r>
          </a:p>
          <a:p>
            <a:endParaRPr lang="en-US" sz="2400" dirty="0" smtClean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15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Goal </a:t>
            </a:r>
            <a:r>
              <a:rPr lang="de-DE" sz="3000" dirty="0" err="1" smtClean="0"/>
              <a:t>of</a:t>
            </a:r>
            <a:r>
              <a:rPr lang="de-DE" sz="3000" dirty="0" smtClean="0"/>
              <a:t> </a:t>
            </a:r>
            <a:r>
              <a:rPr lang="de-DE" sz="3000" dirty="0" err="1" smtClean="0"/>
              <a:t>stimulation</a:t>
            </a:r>
            <a:r>
              <a:rPr lang="de-DE" sz="3000" dirty="0" smtClean="0"/>
              <a:t>?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trigger AP/interrupt regional neuronal processing? </a:t>
            </a:r>
            <a:r>
              <a:rPr lang="en-US" altLang="zh-TW" sz="2400" dirty="0" smtClean="0"/>
              <a:t>SP, DP</a:t>
            </a:r>
            <a:endParaRPr lang="en-US" sz="2400" dirty="0" smtClean="0"/>
          </a:p>
          <a:p>
            <a:r>
              <a:rPr lang="en-US" sz="2400" dirty="0" smtClean="0"/>
              <a:t>To enhance/inhibit a perceptual/cognitive process? </a:t>
            </a:r>
            <a:r>
              <a:rPr lang="en-US" sz="2400" dirty="0" err="1" smtClean="0"/>
              <a:t>rTMS</a:t>
            </a:r>
            <a:r>
              <a:rPr lang="en-US" sz="2400" dirty="0" smtClean="0"/>
              <a:t>, </a:t>
            </a:r>
            <a:r>
              <a:rPr lang="en-US" sz="2400" dirty="0" err="1" smtClean="0"/>
              <a:t>tDCS</a:t>
            </a:r>
            <a:endParaRPr lang="en-US" sz="2400" dirty="0" smtClean="0"/>
          </a:p>
          <a:p>
            <a:r>
              <a:rPr lang="en-US" sz="2400" dirty="0" smtClean="0"/>
              <a:t>To test the role of neural oscillations at a certain frequency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band? </a:t>
            </a:r>
            <a:r>
              <a:rPr lang="en-US" sz="2400" dirty="0" err="1" smtClean="0"/>
              <a:t>tACS</a:t>
            </a:r>
            <a:endParaRPr lang="en-US" sz="2400" dirty="0" smtClean="0"/>
          </a:p>
          <a:p>
            <a:r>
              <a:rPr lang="en-US" sz="2400" dirty="0" smtClean="0"/>
              <a:t>To probe neural connections? All</a:t>
            </a:r>
          </a:p>
          <a:p>
            <a:r>
              <a:rPr lang="en-US" sz="2400" dirty="0" smtClean="0"/>
              <a:t>To test a stochastic model of brain function? </a:t>
            </a:r>
            <a:r>
              <a:rPr lang="en-US" altLang="zh-TW" sz="2400" dirty="0" err="1" smtClean="0"/>
              <a:t>tRNS</a:t>
            </a:r>
            <a:endParaRPr lang="en-US" sz="2400" dirty="0" smtClean="0"/>
          </a:p>
          <a:p>
            <a:r>
              <a:rPr lang="en-US" sz="2400" dirty="0" smtClean="0"/>
              <a:t>To double dissociate the role of two/more brain regions?</a:t>
            </a:r>
          </a:p>
          <a:p>
            <a:endParaRPr lang="en-US" sz="2400" dirty="0" smtClean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15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Goal </a:t>
            </a:r>
            <a:r>
              <a:rPr lang="de-DE" sz="3000" dirty="0" err="1" smtClean="0"/>
              <a:t>of</a:t>
            </a:r>
            <a:r>
              <a:rPr lang="de-DE" sz="3000" dirty="0" smtClean="0"/>
              <a:t> </a:t>
            </a:r>
            <a:r>
              <a:rPr lang="de-DE" sz="3000" dirty="0" err="1" smtClean="0"/>
              <a:t>stimulation</a:t>
            </a:r>
            <a:r>
              <a:rPr lang="de-DE" sz="3000" dirty="0" smtClean="0"/>
              <a:t>?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trigger AP/interrupt regional neuronal processing? </a:t>
            </a:r>
            <a:r>
              <a:rPr lang="en-US" altLang="zh-TW" sz="2400" dirty="0" smtClean="0"/>
              <a:t>SP, DP</a:t>
            </a:r>
            <a:endParaRPr lang="en-US" sz="2400" dirty="0" smtClean="0"/>
          </a:p>
          <a:p>
            <a:r>
              <a:rPr lang="en-US" sz="2400" dirty="0" smtClean="0"/>
              <a:t>To enhance/inhibit a perceptual/cognitive process? </a:t>
            </a:r>
            <a:r>
              <a:rPr lang="en-US" sz="2400" dirty="0" err="1" smtClean="0"/>
              <a:t>rTMS</a:t>
            </a:r>
            <a:r>
              <a:rPr lang="en-US" sz="2400" dirty="0" smtClean="0"/>
              <a:t>, </a:t>
            </a:r>
            <a:r>
              <a:rPr lang="en-US" sz="2400" dirty="0" err="1" smtClean="0"/>
              <a:t>tDCS</a:t>
            </a:r>
            <a:endParaRPr lang="en-US" sz="2400" dirty="0" smtClean="0"/>
          </a:p>
          <a:p>
            <a:r>
              <a:rPr lang="en-US" sz="2400" dirty="0" smtClean="0"/>
              <a:t>To test the role of neural oscillations at a certain frequency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band? </a:t>
            </a:r>
            <a:r>
              <a:rPr lang="en-US" sz="2400" dirty="0" err="1" smtClean="0"/>
              <a:t>tACS</a:t>
            </a:r>
            <a:endParaRPr lang="en-US" sz="2400" dirty="0" smtClean="0"/>
          </a:p>
          <a:p>
            <a:r>
              <a:rPr lang="en-US" sz="2400" dirty="0" smtClean="0"/>
              <a:t>To probe neural connections? All</a:t>
            </a:r>
          </a:p>
          <a:p>
            <a:r>
              <a:rPr lang="en-US" sz="2400" dirty="0" smtClean="0"/>
              <a:t>To test a stochastic model of brain function? </a:t>
            </a:r>
            <a:r>
              <a:rPr lang="en-US" altLang="zh-TW" sz="2400" dirty="0" err="1" smtClean="0"/>
              <a:t>tRNS</a:t>
            </a:r>
            <a:endParaRPr lang="en-US" sz="2400" dirty="0" smtClean="0"/>
          </a:p>
          <a:p>
            <a:r>
              <a:rPr lang="en-US" sz="2400" dirty="0" smtClean="0"/>
              <a:t>To double dissociate the role of two/more brain regions? All</a:t>
            </a:r>
          </a:p>
          <a:p>
            <a:endParaRPr lang="en-US" sz="2400" dirty="0" smtClean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756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Stimulation </a:t>
            </a:r>
            <a:r>
              <a:rPr lang="de-DE" sz="3000" dirty="0" err="1" smtClean="0"/>
              <a:t>parameters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TMS: online/offline?</a:t>
            </a:r>
          </a:p>
          <a:p>
            <a:pPr lvl="1"/>
            <a:r>
              <a:rPr lang="en-US" sz="2400" dirty="0" smtClean="0"/>
              <a:t>Online: single pulse/double pulse/burst, stimulation timing, stimulation frequency</a:t>
            </a:r>
          </a:p>
          <a:p>
            <a:pPr lvl="1"/>
            <a:r>
              <a:rPr lang="en-US" sz="2400" dirty="0" smtClean="0"/>
              <a:t>Offline: inhibition/excitation, duration of stimulation</a:t>
            </a:r>
          </a:p>
          <a:p>
            <a:pPr lvl="1"/>
            <a:endParaRPr lang="en-US" sz="2400" dirty="0"/>
          </a:p>
          <a:p>
            <a:r>
              <a:rPr lang="en-US" sz="2400" dirty="0" err="1" smtClean="0"/>
              <a:t>tES</a:t>
            </a:r>
            <a:r>
              <a:rPr lang="en-US" sz="2400" dirty="0"/>
              <a:t>: Electrode arrangement/reference </a:t>
            </a:r>
            <a:r>
              <a:rPr lang="en-US" sz="2400" dirty="0" smtClean="0"/>
              <a:t>electrode/duration</a:t>
            </a:r>
          </a:p>
          <a:p>
            <a:pPr lvl="1"/>
            <a:r>
              <a:rPr lang="en-US" sz="2400" dirty="0" err="1" smtClean="0"/>
              <a:t>tDCS</a:t>
            </a:r>
            <a:r>
              <a:rPr lang="en-US" sz="2400" dirty="0" smtClean="0"/>
              <a:t>: current strength</a:t>
            </a:r>
          </a:p>
          <a:p>
            <a:pPr lvl="1"/>
            <a:r>
              <a:rPr lang="en-US" sz="2400" dirty="0" err="1" smtClean="0"/>
              <a:t>tACS</a:t>
            </a:r>
            <a:r>
              <a:rPr lang="en-US" sz="2400" dirty="0" smtClean="0"/>
              <a:t>: frequency of AC, phase lag</a:t>
            </a:r>
          </a:p>
          <a:p>
            <a:pPr lvl="1"/>
            <a:r>
              <a:rPr lang="en-US" sz="2400" dirty="0" err="1" smtClean="0"/>
              <a:t>tRNS</a:t>
            </a:r>
            <a:r>
              <a:rPr lang="en-US" sz="2400" dirty="0" smtClean="0"/>
              <a:t>: level of noise</a:t>
            </a:r>
          </a:p>
          <a:p>
            <a:endParaRPr lang="en-US" sz="2400" dirty="0"/>
          </a:p>
          <a:p>
            <a:r>
              <a:rPr lang="en-US" sz="2400" dirty="0" smtClean="0"/>
              <a:t>Control site/sham stimulation</a:t>
            </a:r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99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Stimulation </a:t>
            </a:r>
            <a:r>
              <a:rPr lang="de-DE" sz="3000" dirty="0" err="1" smtClean="0"/>
              <a:t>site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Cortical site</a:t>
            </a:r>
          </a:p>
          <a:p>
            <a:r>
              <a:rPr lang="en-US" sz="2400" dirty="0" smtClean="0"/>
              <a:t>Is afferent site possible?</a:t>
            </a:r>
          </a:p>
          <a:p>
            <a:r>
              <a:rPr lang="en-US" sz="2400" dirty="0" smtClean="0"/>
              <a:t>Safety issues</a:t>
            </a:r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fig2.11.gi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467"/>
          <a:stretch/>
        </p:blipFill>
        <p:spPr>
          <a:xfrm>
            <a:off x="0" y="3546993"/>
            <a:ext cx="4574244" cy="331100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7" name="Picture 6" descr="fig5.03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244" y="3552218"/>
            <a:ext cx="4569756" cy="330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99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err="1" smtClean="0"/>
              <a:t>Is</a:t>
            </a:r>
            <a:r>
              <a:rPr lang="de-DE" sz="3000" dirty="0" smtClean="0"/>
              <a:t> </a:t>
            </a:r>
            <a:r>
              <a:rPr lang="de-DE" sz="3000" dirty="0" err="1" smtClean="0"/>
              <a:t>neuronavigation</a:t>
            </a:r>
            <a:r>
              <a:rPr lang="de-DE" sz="3000" dirty="0" smtClean="0"/>
              <a:t> </a:t>
            </a:r>
            <a:r>
              <a:rPr lang="de-DE" sz="3000" dirty="0" err="1" smtClean="0"/>
              <a:t>available</a:t>
            </a:r>
            <a:r>
              <a:rPr lang="de-DE" sz="3000" dirty="0" smtClean="0"/>
              <a:t>?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Neuronavigation</a:t>
            </a:r>
            <a:endParaRPr lang="en-US" sz="2400" dirty="0"/>
          </a:p>
          <a:p>
            <a:pPr lvl="1"/>
            <a:r>
              <a:rPr lang="en-US" sz="2400" dirty="0" smtClean="0"/>
              <a:t>In vivo mapping of individual’s brain structure with the scalp</a:t>
            </a:r>
          </a:p>
          <a:p>
            <a:pPr lvl="1"/>
            <a:r>
              <a:rPr lang="en-US" sz="2400" dirty="0" smtClean="0"/>
              <a:t>High resolution MRI image required (e.g. MPRAGE)</a:t>
            </a:r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99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err="1" smtClean="0"/>
              <a:t>Simulating</a:t>
            </a:r>
            <a:r>
              <a:rPr lang="de-DE" sz="3000" dirty="0" smtClean="0"/>
              <a:t> </a:t>
            </a:r>
            <a:r>
              <a:rPr lang="de-DE" sz="3000" dirty="0" err="1" smtClean="0"/>
              <a:t>electric</a:t>
            </a:r>
            <a:r>
              <a:rPr lang="de-DE" sz="3000" dirty="0" smtClean="0"/>
              <a:t> </a:t>
            </a:r>
            <a:r>
              <a:rPr lang="de-DE" sz="3000" dirty="0" err="1" smtClean="0"/>
              <a:t>field</a:t>
            </a:r>
            <a:r>
              <a:rPr lang="de-DE" sz="3000" dirty="0" smtClean="0"/>
              <a:t> </a:t>
            </a:r>
            <a:r>
              <a:rPr lang="de-DE" sz="3000" dirty="0" err="1" smtClean="0"/>
              <a:t>for</a:t>
            </a:r>
            <a:r>
              <a:rPr lang="de-DE" sz="3000" dirty="0" smtClean="0"/>
              <a:t> </a:t>
            </a:r>
            <a:r>
              <a:rPr lang="de-DE" sz="3000" dirty="0" err="1" smtClean="0"/>
              <a:t>tES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Head model created based on high resolution MRI image</a:t>
            </a:r>
          </a:p>
          <a:p>
            <a:r>
              <a:rPr lang="en-US" sz="2400" dirty="0" smtClean="0"/>
              <a:t>Simulate current flow with different electrode placement</a:t>
            </a:r>
          </a:p>
          <a:p>
            <a:endParaRPr lang="en-US" sz="2400" dirty="0" smtClean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899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Sham </a:t>
            </a:r>
            <a:r>
              <a:rPr lang="de-DE" sz="3000" dirty="0" err="1" smtClean="0"/>
              <a:t>stimulation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Is double blind, placebo controlled design possible?</a:t>
            </a:r>
          </a:p>
          <a:p>
            <a:r>
              <a:rPr lang="en-US" sz="2400" dirty="0" smtClean="0"/>
              <a:t>Sham TMS: rotate coil 90°/Sham TMS coil</a:t>
            </a:r>
          </a:p>
          <a:p>
            <a:r>
              <a:rPr lang="en-US" sz="2400" dirty="0" smtClean="0"/>
              <a:t>Sham </a:t>
            </a:r>
            <a:r>
              <a:rPr lang="en-US" sz="2400" dirty="0" err="1" smtClean="0"/>
              <a:t>tES</a:t>
            </a:r>
            <a:endParaRPr lang="en-US" sz="2400" dirty="0" smtClean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journal.pone.0089904.g00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92" y="3448410"/>
            <a:ext cx="6552700" cy="287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99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err="1" smtClean="0"/>
              <a:t>Advanced</a:t>
            </a:r>
            <a:r>
              <a:rPr lang="de-DE" sz="3000" dirty="0" smtClean="0"/>
              <a:t> </a:t>
            </a:r>
            <a:r>
              <a:rPr lang="de-DE" sz="3000" dirty="0" err="1" smtClean="0"/>
              <a:t>brain</a:t>
            </a:r>
            <a:r>
              <a:rPr lang="de-DE" sz="3000" dirty="0" smtClean="0"/>
              <a:t> </a:t>
            </a:r>
            <a:r>
              <a:rPr lang="de-DE" sz="3000" dirty="0" err="1" smtClean="0"/>
              <a:t>stimulation</a:t>
            </a:r>
            <a:r>
              <a:rPr lang="de-DE" sz="3000" dirty="0" smtClean="0"/>
              <a:t> design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EEG-TMS</a:t>
            </a:r>
          </a:p>
          <a:p>
            <a:r>
              <a:rPr lang="en-US" sz="2400" dirty="0" smtClean="0"/>
              <a:t>EEG-</a:t>
            </a:r>
            <a:r>
              <a:rPr lang="en-US" sz="2400" dirty="0" err="1" smtClean="0"/>
              <a:t>tDCS</a:t>
            </a:r>
            <a:r>
              <a:rPr lang="en-US" sz="2400" dirty="0" smtClean="0"/>
              <a:t>/EEG-</a:t>
            </a:r>
            <a:r>
              <a:rPr lang="en-US" sz="2400" dirty="0" err="1" smtClean="0"/>
              <a:t>tACS</a:t>
            </a:r>
            <a:endParaRPr lang="en-US" sz="2400" dirty="0" smtClean="0"/>
          </a:p>
          <a:p>
            <a:r>
              <a:rPr lang="en-US" sz="2400" dirty="0" smtClean="0"/>
              <a:t>fMRI-TMS</a:t>
            </a:r>
          </a:p>
          <a:p>
            <a:r>
              <a:rPr lang="en-US" sz="2400" dirty="0" smtClean="0"/>
              <a:t>fMRI-</a:t>
            </a:r>
            <a:r>
              <a:rPr lang="en-US" sz="2400" dirty="0" err="1" smtClean="0"/>
              <a:t>tDCS</a:t>
            </a:r>
            <a:endParaRPr lang="en-US" sz="2400" dirty="0" smtClean="0"/>
          </a:p>
          <a:p>
            <a:r>
              <a:rPr lang="en-US" sz="2400" dirty="0" smtClean="0"/>
              <a:t>Model based TMS/</a:t>
            </a:r>
            <a:r>
              <a:rPr lang="en-US" sz="2400" dirty="0" err="1" smtClean="0"/>
              <a:t>tES</a:t>
            </a:r>
            <a:endParaRPr lang="en-US" sz="2400" dirty="0" smtClean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99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err="1" smtClean="0"/>
              <a:t>Prerequisit</a:t>
            </a:r>
            <a:r>
              <a:rPr lang="de-DE" sz="3000" dirty="0" err="1"/>
              <a:t>s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Theoretical model of your own research question</a:t>
            </a:r>
          </a:p>
          <a:p>
            <a:endParaRPr lang="en-US" sz="2400" dirty="0" smtClean="0"/>
          </a:p>
          <a:p>
            <a:r>
              <a:rPr lang="en-US" sz="2400" dirty="0" smtClean="0"/>
              <a:t>A good understanding on the theoretical underpinnings of brain stimulation techniques</a:t>
            </a:r>
          </a:p>
          <a:p>
            <a:endParaRPr lang="en-US" sz="2400" dirty="0" smtClean="0"/>
          </a:p>
          <a:p>
            <a:r>
              <a:rPr lang="en-US" sz="2400" dirty="0" smtClean="0"/>
              <a:t>Good knowledge on </a:t>
            </a:r>
            <a:r>
              <a:rPr lang="en-US" sz="2400" dirty="0" err="1" smtClean="0"/>
              <a:t>neuroanatomy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Knowledge on experimental psychology (study design), neurophysiology (results to be expected)</a:t>
            </a:r>
          </a:p>
          <a:p>
            <a:endParaRPr lang="en-US" sz="2400" dirty="0" smtClean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250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Case Demonstration 1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It is known that attention function can be divided into subcomponents of alerting, orienting,  &amp; executive control. Using the attention network test, functional indices of these three subcomponents can be calculated.</a:t>
            </a:r>
          </a:p>
          <a:p>
            <a:r>
              <a:rPr lang="en-US" sz="2400" dirty="0" smtClean="0"/>
              <a:t>A researcher hypothesized that the alerting component is </a:t>
            </a:r>
            <a:r>
              <a:rPr lang="en-US" sz="2400" dirty="0" err="1" smtClean="0"/>
              <a:t>subserved</a:t>
            </a:r>
            <a:r>
              <a:rPr lang="en-US" sz="2400" dirty="0" smtClean="0"/>
              <a:t> by right posterior parietal cortex, orienting component </a:t>
            </a:r>
            <a:r>
              <a:rPr lang="en-US" sz="2400" dirty="0" err="1" smtClean="0"/>
              <a:t>subserved</a:t>
            </a:r>
            <a:r>
              <a:rPr lang="en-US" sz="2400" dirty="0" smtClean="0"/>
              <a:t> by frontal eye field, &amp; executive control </a:t>
            </a:r>
            <a:r>
              <a:rPr lang="en-US" sz="2400" dirty="0" err="1" smtClean="0"/>
              <a:t>subserved</a:t>
            </a:r>
            <a:r>
              <a:rPr lang="en-US" sz="2400" dirty="0" smtClean="0"/>
              <a:t> by DLPFC.</a:t>
            </a:r>
          </a:p>
          <a:p>
            <a:r>
              <a:rPr lang="en-US" sz="2400" dirty="0" smtClean="0"/>
              <a:t>Can you design a brain stimulation experiment to test the above hypothesis?</a:t>
            </a:r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99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Case Demonstration 2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It is known that cells in the rat hippocampus showed activities of “replay” as a means of memory consolidation roughly 5mins after they learnt to navigate in a maze. The degree of “replay” is correlated to subsequent testing of memory strength.</a:t>
            </a:r>
          </a:p>
          <a:p>
            <a:r>
              <a:rPr lang="en-US" sz="2400" dirty="0" smtClean="0"/>
              <a:t>A researcher want to test if the same happens in human, and he planned to use brain stimulation to disrupt such memory consolidation</a:t>
            </a:r>
          </a:p>
          <a:p>
            <a:r>
              <a:rPr lang="en-US" sz="2400" dirty="0" smtClean="0"/>
              <a:t>How can we design a brain stimulation experiment to serve this purpose?</a:t>
            </a:r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99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Case Demonstration 3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It is often assumed that the parietal association area (e.g. IPL) is mainly responsible for multisensory integration whereas the frontal association area (e.g. DLPFC) is responsible for higher order abstraction of information</a:t>
            </a:r>
          </a:p>
          <a:p>
            <a:r>
              <a:rPr lang="en-US" sz="2400" dirty="0" smtClean="0"/>
              <a:t>Can you design a brain stimulation experiment to test this assumption?</a:t>
            </a:r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899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Hands on session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899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400" dirty="0" smtClean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899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err="1" smtClean="0"/>
              <a:t>Prerequisit</a:t>
            </a:r>
            <a:r>
              <a:rPr lang="de-DE" sz="3000" dirty="0" err="1"/>
              <a:t>s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Theoretical model of your own research question</a:t>
            </a:r>
          </a:p>
          <a:p>
            <a:endParaRPr lang="en-US" sz="2400" dirty="0" smtClean="0"/>
          </a:p>
          <a:p>
            <a:r>
              <a:rPr lang="en-US" sz="2400" dirty="0" smtClean="0"/>
              <a:t>A good understanding on the theoretical underpinnings of brain stimulation techniques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Good knowledge on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neuroanatomy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/>
              <a:t>Knowledge on experimental psychology (study design), neurophysiology (results to be expected)</a:t>
            </a:r>
          </a:p>
          <a:p>
            <a:endParaRPr lang="en-US" sz="2400" dirty="0" smtClean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7234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TMS </a:t>
            </a:r>
            <a:r>
              <a:rPr lang="de-DE" sz="3000" dirty="0" err="1" smtClean="0"/>
              <a:t>vs</a:t>
            </a:r>
            <a:r>
              <a:rPr lang="de-DE" sz="3000" dirty="0" smtClean="0"/>
              <a:t> </a:t>
            </a:r>
            <a:r>
              <a:rPr lang="de-DE" sz="3000" dirty="0" err="1" smtClean="0"/>
              <a:t>tES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Spatial resolution				</a:t>
            </a:r>
          </a:p>
          <a:p>
            <a:r>
              <a:rPr lang="en-US" sz="2400" dirty="0" smtClean="0"/>
              <a:t>Temporal effectiveness</a:t>
            </a:r>
          </a:p>
          <a:p>
            <a:r>
              <a:rPr lang="en-US" sz="2400" dirty="0" smtClean="0"/>
              <a:t>Setup time</a:t>
            </a:r>
          </a:p>
          <a:p>
            <a:r>
              <a:rPr lang="en-US" sz="2400" dirty="0" smtClean="0"/>
              <a:t>Aversive effects</a:t>
            </a:r>
          </a:p>
          <a:p>
            <a:r>
              <a:rPr lang="en-US" sz="2400" dirty="0" smtClean="0"/>
              <a:t>Equipment cost</a:t>
            </a:r>
          </a:p>
          <a:p>
            <a:r>
              <a:rPr lang="en-US" sz="2400" dirty="0" smtClean="0"/>
              <a:t>Portability</a:t>
            </a:r>
          </a:p>
          <a:p>
            <a:r>
              <a:rPr lang="en-US" sz="2400" dirty="0" smtClean="0"/>
              <a:t>Limit of stimulations</a:t>
            </a:r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250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Goal </a:t>
            </a:r>
            <a:r>
              <a:rPr lang="de-DE" sz="3000" dirty="0" err="1" smtClean="0"/>
              <a:t>of</a:t>
            </a:r>
            <a:r>
              <a:rPr lang="de-DE" sz="3000" dirty="0" smtClean="0"/>
              <a:t> </a:t>
            </a:r>
            <a:r>
              <a:rPr lang="de-DE" sz="3000" dirty="0" err="1" smtClean="0"/>
              <a:t>stimulation</a:t>
            </a:r>
            <a:r>
              <a:rPr lang="de-DE" sz="3000" dirty="0" smtClean="0"/>
              <a:t>?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To trigger AP/interrupt regional neuronal processing?</a:t>
            </a:r>
          </a:p>
          <a:p>
            <a:r>
              <a:rPr lang="en-US" sz="2400" dirty="0" smtClean="0"/>
              <a:t>To enhance/inhibit a perceptual/cognitive process?</a:t>
            </a:r>
          </a:p>
          <a:p>
            <a:r>
              <a:rPr lang="en-US" sz="2400" dirty="0" smtClean="0"/>
              <a:t>To test the role of neural oscillations at a certain frequency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band?</a:t>
            </a:r>
          </a:p>
          <a:p>
            <a:r>
              <a:rPr lang="en-US" sz="2400" dirty="0" smtClean="0"/>
              <a:t>To probe neural connections?</a:t>
            </a:r>
          </a:p>
          <a:p>
            <a:r>
              <a:rPr lang="en-US" sz="2400" dirty="0" smtClean="0"/>
              <a:t>To test a stochastic model of brain function?</a:t>
            </a:r>
          </a:p>
          <a:p>
            <a:r>
              <a:rPr lang="en-US" sz="2400" dirty="0" smtClean="0"/>
              <a:t>To double dissociate the role of two/more brain regions?</a:t>
            </a:r>
          </a:p>
          <a:p>
            <a:endParaRPr lang="en-US" sz="2400" dirty="0" smtClean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99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Goal </a:t>
            </a:r>
            <a:r>
              <a:rPr lang="de-DE" sz="3000" dirty="0" err="1" smtClean="0"/>
              <a:t>of</a:t>
            </a:r>
            <a:r>
              <a:rPr lang="de-DE" sz="3000" dirty="0" smtClean="0"/>
              <a:t> </a:t>
            </a:r>
            <a:r>
              <a:rPr lang="de-DE" sz="3000" dirty="0" err="1" smtClean="0"/>
              <a:t>stimulation</a:t>
            </a:r>
            <a:r>
              <a:rPr lang="de-DE" sz="3000" dirty="0" smtClean="0"/>
              <a:t>?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trigger AP/interrupt regional neuronal processing? </a:t>
            </a:r>
            <a:r>
              <a:rPr lang="en-US" altLang="zh-TW" sz="2400" dirty="0" smtClean="0"/>
              <a:t>SP</a:t>
            </a:r>
            <a:endParaRPr lang="en-US" sz="2400" dirty="0" smtClean="0"/>
          </a:p>
          <a:p>
            <a:r>
              <a:rPr lang="en-US" sz="2400" dirty="0" smtClean="0"/>
              <a:t>To enhance/inhibit a perceptual/cognitive process? </a:t>
            </a:r>
          </a:p>
          <a:p>
            <a:r>
              <a:rPr lang="en-US" sz="2400" dirty="0" smtClean="0"/>
              <a:t>To test the role of neural oscillations at a certain frequency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band? </a:t>
            </a:r>
          </a:p>
          <a:p>
            <a:r>
              <a:rPr lang="en-US" sz="2400" dirty="0" smtClean="0"/>
              <a:t>To probe neural connections?</a:t>
            </a:r>
          </a:p>
          <a:p>
            <a:r>
              <a:rPr lang="en-US" sz="2400" dirty="0" smtClean="0"/>
              <a:t>To test a stochastic model of brain function?</a:t>
            </a:r>
          </a:p>
          <a:p>
            <a:r>
              <a:rPr lang="en-US" sz="2400" dirty="0" smtClean="0"/>
              <a:t>To double dissociate the role of two/more brain regions?</a:t>
            </a:r>
          </a:p>
          <a:p>
            <a:endParaRPr lang="en-US" sz="2400" dirty="0" smtClean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5430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Goal </a:t>
            </a:r>
            <a:r>
              <a:rPr lang="de-DE" sz="3000" dirty="0" err="1" smtClean="0"/>
              <a:t>of</a:t>
            </a:r>
            <a:r>
              <a:rPr lang="de-DE" sz="3000" dirty="0" smtClean="0"/>
              <a:t> </a:t>
            </a:r>
            <a:r>
              <a:rPr lang="de-DE" sz="3000" dirty="0" err="1" smtClean="0"/>
              <a:t>stimulation</a:t>
            </a:r>
            <a:r>
              <a:rPr lang="de-DE" sz="3000" dirty="0" smtClean="0"/>
              <a:t>?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trigger AP/interrupt regional neuronal processing? </a:t>
            </a:r>
            <a:r>
              <a:rPr lang="en-US" altLang="zh-TW" sz="2400" dirty="0" smtClean="0"/>
              <a:t>SP, DP</a:t>
            </a:r>
            <a:endParaRPr lang="en-US" sz="2400" dirty="0" smtClean="0"/>
          </a:p>
          <a:p>
            <a:r>
              <a:rPr lang="en-US" sz="2400" dirty="0" smtClean="0"/>
              <a:t>To enhance/inhibit a perceptual/cognitive process?</a:t>
            </a:r>
          </a:p>
          <a:p>
            <a:r>
              <a:rPr lang="en-US" sz="2400" dirty="0" smtClean="0"/>
              <a:t>To test the role of neural oscillations at a certain frequency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band?</a:t>
            </a:r>
          </a:p>
          <a:p>
            <a:r>
              <a:rPr lang="en-US" sz="2400" dirty="0" smtClean="0"/>
              <a:t>To probe neural connections?</a:t>
            </a:r>
          </a:p>
          <a:p>
            <a:r>
              <a:rPr lang="en-US" sz="2400" dirty="0" smtClean="0"/>
              <a:t>To test a stochastic model of brain function?</a:t>
            </a:r>
          </a:p>
          <a:p>
            <a:r>
              <a:rPr lang="en-US" sz="2400" dirty="0" smtClean="0"/>
              <a:t>To double dissociate the role of two/more brain regions?</a:t>
            </a:r>
          </a:p>
          <a:p>
            <a:endParaRPr lang="en-US" sz="2400" dirty="0" smtClean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895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Goal </a:t>
            </a:r>
            <a:r>
              <a:rPr lang="de-DE" sz="3000" dirty="0" err="1" smtClean="0"/>
              <a:t>of</a:t>
            </a:r>
            <a:r>
              <a:rPr lang="de-DE" sz="3000" dirty="0" smtClean="0"/>
              <a:t> </a:t>
            </a:r>
            <a:r>
              <a:rPr lang="de-DE" sz="3000" dirty="0" err="1" smtClean="0"/>
              <a:t>stimulation</a:t>
            </a:r>
            <a:r>
              <a:rPr lang="de-DE" sz="3000" dirty="0" smtClean="0"/>
              <a:t>?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trigger AP/interrupt regional neuronal processing? </a:t>
            </a:r>
            <a:r>
              <a:rPr lang="en-US" altLang="zh-TW" sz="2400" dirty="0" smtClean="0"/>
              <a:t>SP, DP</a:t>
            </a:r>
            <a:endParaRPr lang="en-US" sz="2400" dirty="0" smtClean="0"/>
          </a:p>
          <a:p>
            <a:r>
              <a:rPr lang="en-US" sz="2400" dirty="0" smtClean="0"/>
              <a:t>To enhance/inhibit a perceptual/cognitive process? </a:t>
            </a:r>
            <a:r>
              <a:rPr lang="en-US" sz="2400" dirty="0" err="1" smtClean="0"/>
              <a:t>rTMS</a:t>
            </a:r>
            <a:endParaRPr lang="en-US" sz="2400" dirty="0" smtClean="0"/>
          </a:p>
          <a:p>
            <a:r>
              <a:rPr lang="en-US" sz="2400" dirty="0" smtClean="0"/>
              <a:t>To test the role of neural oscillations at a certain frequency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band?</a:t>
            </a:r>
          </a:p>
          <a:p>
            <a:r>
              <a:rPr lang="en-US" sz="2400" dirty="0" smtClean="0"/>
              <a:t>To probe neural connections?</a:t>
            </a:r>
          </a:p>
          <a:p>
            <a:r>
              <a:rPr lang="en-US" sz="2400" dirty="0" smtClean="0"/>
              <a:t>To test a stochastic model of brain function?</a:t>
            </a:r>
          </a:p>
          <a:p>
            <a:r>
              <a:rPr lang="en-US" sz="2400" dirty="0" smtClean="0"/>
              <a:t>To double dissociate the role of two/more brain regions?</a:t>
            </a:r>
          </a:p>
          <a:p>
            <a:endParaRPr lang="en-US" sz="2400" dirty="0" smtClean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756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dirty="0" smtClean="0"/>
              <a:t>Goal </a:t>
            </a:r>
            <a:r>
              <a:rPr lang="de-DE" sz="3000" dirty="0" err="1" smtClean="0"/>
              <a:t>of</a:t>
            </a:r>
            <a:r>
              <a:rPr lang="de-DE" sz="3000" dirty="0" smtClean="0"/>
              <a:t> </a:t>
            </a:r>
            <a:r>
              <a:rPr lang="de-DE" sz="3000" dirty="0" err="1" smtClean="0"/>
              <a:t>stimulation</a:t>
            </a:r>
            <a:r>
              <a:rPr lang="de-DE" sz="3000" dirty="0" smtClean="0"/>
              <a:t>?</a:t>
            </a:r>
            <a:endParaRPr lang="de-DE" sz="3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trigger AP/interrupt regional neuronal processing? </a:t>
            </a:r>
            <a:r>
              <a:rPr lang="en-US" altLang="zh-TW" sz="2400" dirty="0" smtClean="0"/>
              <a:t>SP, DP</a:t>
            </a:r>
            <a:endParaRPr lang="en-US" sz="2400" dirty="0" smtClean="0"/>
          </a:p>
          <a:p>
            <a:r>
              <a:rPr lang="en-US" sz="2400" dirty="0" smtClean="0"/>
              <a:t>To enhance/inhibit a perceptual/cognitive process? </a:t>
            </a:r>
            <a:r>
              <a:rPr lang="en-US" sz="2400" dirty="0" err="1" smtClean="0"/>
              <a:t>rTMS</a:t>
            </a:r>
            <a:r>
              <a:rPr lang="en-US" sz="2400" dirty="0" smtClean="0"/>
              <a:t>, </a:t>
            </a:r>
            <a:r>
              <a:rPr lang="en-US" sz="2400" dirty="0" err="1" smtClean="0"/>
              <a:t>tDCS</a:t>
            </a:r>
            <a:endParaRPr lang="en-US" sz="2400" dirty="0" smtClean="0"/>
          </a:p>
          <a:p>
            <a:r>
              <a:rPr lang="en-US" sz="2400" dirty="0" smtClean="0"/>
              <a:t>To test the role of neural oscillations at a certain frequency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band?</a:t>
            </a:r>
          </a:p>
          <a:p>
            <a:r>
              <a:rPr lang="en-US" sz="2400" dirty="0" smtClean="0"/>
              <a:t>To probe neural connections?</a:t>
            </a:r>
          </a:p>
          <a:p>
            <a:r>
              <a:rPr lang="en-US" sz="2400" dirty="0" smtClean="0"/>
              <a:t>To test a stochastic model of brain function?</a:t>
            </a:r>
          </a:p>
          <a:p>
            <a:r>
              <a:rPr lang="en-US" sz="2400" dirty="0" smtClean="0"/>
              <a:t>To double dissociate the role of two/more brain regions?</a:t>
            </a:r>
          </a:p>
          <a:p>
            <a:endParaRPr lang="en-US" sz="2400" dirty="0" smtClean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2481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924810" cy="46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756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16342</TotalTime>
  <Words>1115</Words>
  <Application>Microsoft Macintosh PowerPoint</Application>
  <PresentationFormat>On-screen Show (4:3)</PresentationFormat>
  <Paragraphs>145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Applying brain stimulation techniques to study human brain functions</vt:lpstr>
      <vt:lpstr>Prerequisits</vt:lpstr>
      <vt:lpstr>Prerequisits</vt:lpstr>
      <vt:lpstr>TMS vs tES</vt:lpstr>
      <vt:lpstr>Goal of stimulation?</vt:lpstr>
      <vt:lpstr>Goal of stimulation?</vt:lpstr>
      <vt:lpstr>Goal of stimulation?</vt:lpstr>
      <vt:lpstr>Goal of stimulation?</vt:lpstr>
      <vt:lpstr>Goal of stimulation?</vt:lpstr>
      <vt:lpstr>Goal of stimulation?</vt:lpstr>
      <vt:lpstr>Goal of stimulation?</vt:lpstr>
      <vt:lpstr>Goal of stimulation?</vt:lpstr>
      <vt:lpstr>Goal of stimulation?</vt:lpstr>
      <vt:lpstr>Stimulation parameters</vt:lpstr>
      <vt:lpstr>Stimulation site</vt:lpstr>
      <vt:lpstr>Is neuronavigation available?</vt:lpstr>
      <vt:lpstr>Simulating electric field for tES</vt:lpstr>
      <vt:lpstr>Sham stimulation</vt:lpstr>
      <vt:lpstr>Advanced brain stimulation design</vt:lpstr>
      <vt:lpstr>Case Demonstration 1</vt:lpstr>
      <vt:lpstr>Case Demonstration 2</vt:lpstr>
      <vt:lpstr>Case Demonstration 3</vt:lpstr>
      <vt:lpstr>Hands on session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Neurodoping, reversible lesion, and more: an introductory account of brain stimulation techniques</dc:title>
  <dc:creator>Yuen Sung Lai</dc:creator>
  <cp:lastModifiedBy>Yuen Sung Lai</cp:lastModifiedBy>
  <cp:revision>26</cp:revision>
  <dcterms:created xsi:type="dcterms:W3CDTF">2018-02-24T17:08:57Z</dcterms:created>
  <dcterms:modified xsi:type="dcterms:W3CDTF">2018-03-09T16:31:00Z</dcterms:modified>
</cp:coreProperties>
</file>